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60" r:id="rId2"/>
    <p:sldId id="277" r:id="rId3"/>
    <p:sldId id="264" r:id="rId4"/>
    <p:sldId id="261" r:id="rId5"/>
    <p:sldId id="266" r:id="rId6"/>
    <p:sldId id="268" r:id="rId7"/>
    <p:sldId id="279" r:id="rId8"/>
    <p:sldId id="271" r:id="rId9"/>
    <p:sldId id="281" r:id="rId10"/>
    <p:sldId id="263" r:id="rId11"/>
    <p:sldId id="278" r:id="rId12"/>
    <p:sldId id="276" r:id="rId13"/>
    <p:sldId id="280" r:id="rId14"/>
    <p:sldId id="265" r:id="rId15"/>
    <p:sldId id="275" r:id="rId16"/>
    <p:sldId id="273" r:id="rId17"/>
    <p:sldId id="274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A1"/>
    <a:srgbClr val="CC0033"/>
    <a:srgbClr val="E37222"/>
    <a:srgbClr val="FDC82F"/>
    <a:srgbClr val="69BE28"/>
    <a:srgbClr val="008542"/>
    <a:srgbClr val="6B1F73"/>
    <a:srgbClr val="009FDA"/>
    <a:srgbClr val="0B5172"/>
    <a:srgbClr val="66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92" autoAdjust="0"/>
    <p:restoredTop sz="94694" autoAdjust="0"/>
  </p:normalViewPr>
  <p:slideViewPr>
    <p:cSldViewPr snapToGrid="0" snapToObjects="1">
      <p:cViewPr varScale="1">
        <p:scale>
          <a:sx n="147" d="100"/>
          <a:sy n="147" d="100"/>
        </p:scale>
        <p:origin x="132" y="3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15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32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45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  <a:p>
            <a:r>
              <a:rPr lang="en-US" dirty="0"/>
              <a:t>HDL – 56 instances</a:t>
            </a:r>
          </a:p>
          <a:p>
            <a:r>
              <a:rPr lang="en-US" dirty="0"/>
              <a:t>HLS – 35 instances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04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99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effectLst/>
              </a:rPr>
              <a:t>3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56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effectLst/>
              </a:rPr>
              <a:t>4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4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</a:rPr>
              <a:t>5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2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7</a:t>
            </a:r>
            <a:endParaRPr lang="en-GB" sz="1200" dirty="0">
              <a:effectLst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0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9</a:t>
            </a:r>
            <a:endParaRPr lang="en-GB" sz="12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0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11</a:t>
            </a:r>
            <a:endParaRPr lang="en-GB" sz="12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74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4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2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- F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0"/>
            <a:ext cx="9144014" cy="5143500"/>
          </a:xfrm>
          <a:prstGeom prst="rect">
            <a:avLst/>
          </a:prstGeom>
        </p:spPr>
      </p:pic>
      <p:pic>
        <p:nvPicPr>
          <p:cNvPr id="13" name="Picture 12" descr="A picture containing dark&#10;&#10;Description automatically generated">
            <a:extLst>
              <a:ext uri="{FF2B5EF4-FFF2-40B4-BE49-F238E27FC236}">
                <a16:creationId xmlns:a16="http://schemas.microsoft.com/office/drawing/2014/main" id="{2924B7B5-6423-6340-A61B-401C6F031C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351904" y="4179832"/>
            <a:ext cx="9836157" cy="1321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38060"/>
            <a:ext cx="777240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730100"/>
            <a:ext cx="7772400" cy="956810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613960" y="4247679"/>
            <a:ext cx="1221339" cy="449116"/>
          </a:xfrm>
          <a:prstGeom prst="rect">
            <a:avLst/>
          </a:prstGeom>
        </p:spPr>
      </p:pic>
      <p:pic>
        <p:nvPicPr>
          <p:cNvPr id="11" name="Picture 10" descr="A group of people looking at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994117B-84B0-F14B-A6F8-5F7DCC435F7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88323"/>
            <a:ext cx="9144000" cy="2370667"/>
          </a:xfrm>
          <a:prstGeom prst="rect">
            <a:avLst/>
          </a:prstGeom>
        </p:spPr>
      </p:pic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E794847A-757B-8E46-A10F-D221DBC0A7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46079" y="-369775"/>
            <a:ext cx="9836157" cy="1321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2D189-5039-4B61-AEAD-3D3078C44A79}"/>
              </a:ext>
            </a:extLst>
          </p:cNvPr>
          <p:cNvSpPr txBox="1"/>
          <p:nvPr userDrawn="1"/>
        </p:nvSpPr>
        <p:spPr>
          <a:xfrm>
            <a:off x="2627781" y="4654044"/>
            <a:ext cx="3876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1375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85779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5DE98-34A1-0CD5-9FFB-B43A6A8BBBD3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1" y="1369219"/>
            <a:ext cx="3019523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6" y="1369219"/>
            <a:ext cx="4725775" cy="2844404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1ACF9-1FCD-CBE4-3E6B-82186A3F3812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91613"/>
            <a:ext cx="3886200" cy="6220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369219"/>
            <a:ext cx="3886200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78CBAF-6073-8DFC-103A-3DFC62E50857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632CC-54FA-2072-8E32-9DF01DA6DC18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128100"/>
            <a:ext cx="7886700" cy="1604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75888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733015"/>
            <a:ext cx="7886700" cy="497168"/>
          </a:xfrm>
        </p:spPr>
        <p:txBody>
          <a:bodyPr>
            <a:normAutofit/>
          </a:bodyPr>
          <a:lstStyle>
            <a:lvl1pPr marL="0" indent="0">
              <a:buNone/>
              <a:defRPr sz="15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738F2E-BAD3-F80C-60C3-08195358A1E5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3004794"/>
            <a:ext cx="3886200" cy="120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1556426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3004793"/>
            <a:ext cx="3886200" cy="120882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35EBA-6A6E-4A8E-E578-75247BFC542E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4970872" cy="2165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35051"/>
            <a:ext cx="4970872" cy="67857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3" y="1369219"/>
            <a:ext cx="2802707" cy="2844404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4279E-05DF-7905-1A45-7C7FE48D5189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" name="Picture 18" descr="A picture containing dark&#10;&#10;Description automatically generated">
            <a:extLst>
              <a:ext uri="{FF2B5EF4-FFF2-40B4-BE49-F238E27FC236}">
                <a16:creationId xmlns:a16="http://schemas.microsoft.com/office/drawing/2014/main" id="{1100046A-11F2-5A43-A9A3-75FE29DA55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351904" y="4179832"/>
            <a:ext cx="9836157" cy="132165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52552"/>
            <a:ext cx="1828800" cy="18288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652552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652552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2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652552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652552"/>
            <a:ext cx="18288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38060"/>
            <a:ext cx="777240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730100"/>
            <a:ext cx="7772400" cy="956810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pic>
        <p:nvPicPr>
          <p:cNvPr id="18" name="Picture 17" descr="A picture containing dark&#10;&#10;Description automatically generated">
            <a:extLst>
              <a:ext uri="{FF2B5EF4-FFF2-40B4-BE49-F238E27FC236}">
                <a16:creationId xmlns:a16="http://schemas.microsoft.com/office/drawing/2014/main" id="{E92756BF-AA0C-A844-AB5F-A73B94A12D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46079" y="-369775"/>
            <a:ext cx="9836157" cy="1321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9534B9-6836-93EE-8EA6-B8C5C76E850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7613960" y="4247679"/>
            <a:ext cx="1221339" cy="449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3ED16C-EF3F-C728-9B77-4E34609099CA}"/>
              </a:ext>
            </a:extLst>
          </p:cNvPr>
          <p:cNvSpPr txBox="1"/>
          <p:nvPr userDrawn="1"/>
        </p:nvSpPr>
        <p:spPr>
          <a:xfrm>
            <a:off x="2683343" y="4654044"/>
            <a:ext cx="3765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 descr="A picture containing dark&#10;&#10;Description automatically generated">
            <a:extLst>
              <a:ext uri="{FF2B5EF4-FFF2-40B4-BE49-F238E27FC236}">
                <a16:creationId xmlns:a16="http://schemas.microsoft.com/office/drawing/2014/main" id="{93E0E718-8983-BB42-9B15-08569FDF57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346079" y="4191621"/>
            <a:ext cx="9836157" cy="1321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2447123"/>
            <a:ext cx="7886700" cy="620819"/>
          </a:xfrm>
        </p:spPr>
        <p:txBody>
          <a:bodyPr anchor="b">
            <a:normAutofit/>
          </a:bodyPr>
          <a:lstStyle>
            <a:lvl1pPr>
              <a:defRPr sz="33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088183"/>
            <a:ext cx="7886700" cy="504338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E9F2AB4E-526B-4A4C-A275-C77E6C51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46079" y="-369775"/>
            <a:ext cx="9836157" cy="1321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7CDE6-B179-E57F-4A51-40EF730E28DD}"/>
              </a:ext>
            </a:extLst>
          </p:cNvPr>
          <p:cNvSpPr txBox="1"/>
          <p:nvPr userDrawn="1"/>
        </p:nvSpPr>
        <p:spPr>
          <a:xfrm>
            <a:off x="2658478" y="4650889"/>
            <a:ext cx="381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80AA2-1030-42E8-9B9D-B803C69416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613960" y="4247679"/>
            <a:ext cx="1221339" cy="4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7886700" cy="2957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4E754-CD06-9B58-1D04-436A4D2867C4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138534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57573-5C6C-1A55-BF1E-A139F2DABE85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284456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0C69A-C1A8-C37D-159E-48287EE3595A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44601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69219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DB0A1-76C1-1DC5-6201-BCCE73D0B90F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28102"/>
            <a:ext cx="3886200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75F5E-6D2F-E184-7C60-E31045B780E7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361923"/>
            <a:ext cx="3886200" cy="285169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128101"/>
            <a:ext cx="3886200" cy="208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3630B-8613-581C-65E8-DBCEF7922D74}"/>
              </a:ext>
            </a:extLst>
          </p:cNvPr>
          <p:cNvSpPr txBox="1"/>
          <p:nvPr userDrawn="1"/>
        </p:nvSpPr>
        <p:spPr>
          <a:xfrm>
            <a:off x="2663240" y="4628119"/>
            <a:ext cx="38175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Project 2024</a:t>
            </a:r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ark&#10;&#10;Description automatically generated">
            <a:extLst>
              <a:ext uri="{FF2B5EF4-FFF2-40B4-BE49-F238E27FC236}">
                <a16:creationId xmlns:a16="http://schemas.microsoft.com/office/drawing/2014/main" id="{C27DF31A-83F1-F042-A193-148A4002307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-346079" y="-369775"/>
            <a:ext cx="9836157" cy="1321654"/>
          </a:xfrm>
          <a:prstGeom prst="rect">
            <a:avLst/>
          </a:prstGeom>
        </p:spPr>
      </p:pic>
      <p:pic>
        <p:nvPicPr>
          <p:cNvPr id="15" name="Picture 14" descr="A picture containing dark&#10;&#10;Description automatically generated">
            <a:extLst>
              <a:ext uri="{FF2B5EF4-FFF2-40B4-BE49-F238E27FC236}">
                <a16:creationId xmlns:a16="http://schemas.microsoft.com/office/drawing/2014/main" id="{1EAC3AEE-335B-5546-A193-823A183928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10800000">
            <a:off x="-351904" y="4179832"/>
            <a:ext cx="9836157" cy="132165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716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282290" y="4654044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442200" y="4407040"/>
            <a:ext cx="1343417" cy="4940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6546F-B085-C4E2-1727-AD92870B2F48}"/>
              </a:ext>
            </a:extLst>
          </p:cNvPr>
          <p:cNvSpPr txBox="1"/>
          <p:nvPr userDrawn="1"/>
        </p:nvSpPr>
        <p:spPr>
          <a:xfrm>
            <a:off x="2724351" y="4654607"/>
            <a:ext cx="3683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rgbClr val="0C1029"/>
                </a:solidFill>
                <a:effectLst/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Research seminar on distributed systems 2023</a:t>
            </a:r>
          </a:p>
        </p:txBody>
      </p:sp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6" r:id="rId2"/>
    <p:sldLayoutId id="2147483663" r:id="rId3"/>
    <p:sldLayoutId id="2147483662" r:id="rId4"/>
    <p:sldLayoutId id="2147483675" r:id="rId5"/>
    <p:sldLayoutId id="2147483664" r:id="rId6"/>
    <p:sldLayoutId id="2147483674" r:id="rId7"/>
    <p:sldLayoutId id="2147483665" r:id="rId8"/>
    <p:sldLayoutId id="2147483676" r:id="rId9"/>
    <p:sldLayoutId id="2147483677" r:id="rId10"/>
    <p:sldLayoutId id="2147483678" r:id="rId11"/>
    <p:sldLayoutId id="2147483679" r:id="rId12"/>
    <p:sldLayoutId id="2147483667" r:id="rId13"/>
    <p:sldLayoutId id="2147483680" r:id="rId14"/>
    <p:sldLayoutId id="2147483682" r:id="rId15"/>
    <p:sldLayoutId id="2147483681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9F75-C949-4089-59E7-1AA5633A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9" y="1628914"/>
            <a:ext cx="8725402" cy="620819"/>
          </a:xfrm>
        </p:spPr>
        <p:txBody>
          <a:bodyPr>
            <a:normAutofit/>
          </a:bodyPr>
          <a:lstStyle/>
          <a:p>
            <a:r>
              <a:rPr lang="en-GB" sz="3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Controlling LED chains with FPGA </a:t>
            </a:r>
            <a:endParaRPr lang="en-GB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482FC-4F7D-ED76-0578-74C4D1813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latin typeface="Arial"/>
                <a:cs typeface="Arial"/>
              </a:rPr>
              <a:t>Author : Daniil Ignatev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D73DE-4519-5D50-5745-F16C7ACF76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85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D990-62EE-4A86-D34B-DF7D437C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on high level synthesis (HLS)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32F46-271B-6DD4-BC05-B876AE5714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EF86FB6F-7F5F-3C26-9716-C7285D31C63A}"/>
              </a:ext>
            </a:extLst>
          </p:cNvPr>
          <p:cNvSpPr txBox="1"/>
          <p:nvPr/>
        </p:nvSpPr>
        <p:spPr>
          <a:xfrm>
            <a:off x="4844730" y="1903802"/>
            <a:ext cx="4107346" cy="251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 defTabSz="685800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Clr>
                <a:srgbClr val="0066A1"/>
              </a:buClr>
              <a:buFont typeface="LucidaGrande" charset="0"/>
              <a:buChar char="▸"/>
            </a:pPr>
            <a:r>
              <a:rPr lang="en-US" sz="1400" dirty="0"/>
              <a:t>“#pragma HLS inline off”.</a:t>
            </a:r>
          </a:p>
          <a:p>
            <a:pPr marL="171450" indent="-171450" defTabSz="685800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Clr>
                <a:srgbClr val="0066A1"/>
              </a:buClr>
              <a:buFont typeface="LucidaGrande" charset="0"/>
              <a:buChar char="▸"/>
            </a:pPr>
            <a:r>
              <a:rPr lang="en-US" sz="1400" dirty="0"/>
              <a:t>“#pragma HLS protocol” blocks.</a:t>
            </a:r>
          </a:p>
          <a:p>
            <a:pPr marL="171450" indent="-171450" defTabSz="685800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Clr>
                <a:srgbClr val="0066A1"/>
              </a:buClr>
              <a:buFont typeface="LucidaGrande" charset="0"/>
              <a:buChar char="▸"/>
            </a:pPr>
            <a:r>
              <a:rPr lang="en-US" sz="1400" dirty="0"/>
              <a:t>Call “</a:t>
            </a:r>
            <a:r>
              <a:rPr lang="en-US" sz="1400" dirty="0" err="1"/>
              <a:t>ap_wait</a:t>
            </a:r>
            <a:r>
              <a:rPr lang="en-US" sz="1400" dirty="0"/>
              <a:t>()” delay function.</a:t>
            </a:r>
          </a:p>
          <a:p>
            <a:pPr marL="171450" indent="-171450" defTabSz="685800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Clr>
                <a:srgbClr val="0066A1"/>
              </a:buClr>
              <a:buFont typeface="LucidaGrande" charset="0"/>
              <a:buChar char="▸"/>
            </a:pPr>
            <a:r>
              <a:rPr lang="en-US" sz="1400" dirty="0"/>
              <a:t>volatile output pointers in the top.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D08EF74-BF8D-3C15-C99F-062E7193A91A}"/>
              </a:ext>
            </a:extLst>
          </p:cNvPr>
          <p:cNvSpPr txBox="1"/>
          <p:nvPr/>
        </p:nvSpPr>
        <p:spPr>
          <a:xfrm>
            <a:off x="688954" y="1902082"/>
            <a:ext cx="3732089" cy="2377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 defTabSz="685800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Clr>
                <a:srgbClr val="0066A1"/>
              </a:buClr>
              <a:buFont typeface="LucidaGrande" charset="0"/>
              <a:buChar char="▸"/>
            </a:pPr>
            <a:r>
              <a:rPr lang="en-US" sz="1400" dirty="0"/>
              <a:t>Concurrent C / C++ code.</a:t>
            </a:r>
          </a:p>
          <a:p>
            <a:pPr marL="171450" indent="-171450" defTabSz="685800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Clr>
                <a:srgbClr val="0066A1"/>
              </a:buClr>
              <a:buFont typeface="LucidaGrande" charset="0"/>
              <a:buChar char="▸"/>
            </a:pPr>
            <a:r>
              <a:rPr lang="en-US" sz="1400" dirty="0"/>
              <a:t>State machines designed automatically.</a:t>
            </a:r>
          </a:p>
          <a:p>
            <a:pPr marL="171450" indent="-171450" defTabSz="685800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Clr>
                <a:srgbClr val="0066A1"/>
              </a:buClr>
              <a:buFont typeface="LucidaGrande" charset="0"/>
              <a:buChar char="▸"/>
            </a:pPr>
            <a:r>
              <a:rPr lang="en-US" sz="1400" dirty="0"/>
              <a:t>SPI implementation is a challenge.</a:t>
            </a:r>
          </a:p>
          <a:p>
            <a:pPr marL="171450" indent="-171450" defTabSz="685800">
              <a:lnSpc>
                <a:spcPct val="150000"/>
              </a:lnSpc>
              <a:spcBef>
                <a:spcPts val="750"/>
              </a:spcBef>
              <a:spcAft>
                <a:spcPts val="600"/>
              </a:spcAft>
              <a:buClr>
                <a:srgbClr val="0066A1"/>
              </a:buClr>
              <a:buFont typeface="LucidaGrande" charset="0"/>
              <a:buChar char="▸"/>
            </a:pPr>
            <a:r>
              <a:rPr lang="en-US" sz="1400" dirty="0"/>
              <a:t>Tight timing increases development cost.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FA2AD12-79A1-F225-99A3-4312249326B0}"/>
              </a:ext>
            </a:extLst>
          </p:cNvPr>
          <p:cNvSpPr txBox="1">
            <a:spLocks/>
          </p:cNvSpPr>
          <p:nvPr/>
        </p:nvSpPr>
        <p:spPr>
          <a:xfrm>
            <a:off x="628650" y="829648"/>
            <a:ext cx="7886700" cy="267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8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Findings</a:t>
            </a:r>
            <a:endParaRPr lang="de-D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FFF0D-12F7-57DA-B6DD-4420F2AFBAEF}"/>
              </a:ext>
            </a:extLst>
          </p:cNvPr>
          <p:cNvSpPr txBox="1"/>
          <p:nvPr/>
        </p:nvSpPr>
        <p:spPr>
          <a:xfrm>
            <a:off x="4844730" y="1415381"/>
            <a:ext cx="323247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71450" defTabSz="685800">
              <a:lnSpc>
                <a:spcPct val="150000"/>
              </a:lnSpc>
              <a:spcAft>
                <a:spcPts val="600"/>
              </a:spcAft>
              <a:buClr>
                <a:srgbClr val="0066A1"/>
              </a:buClr>
            </a:pPr>
            <a:r>
              <a:rPr lang="en-US" sz="1600" b="1" dirty="0"/>
              <a:t>Proposed techniques</a:t>
            </a:r>
            <a:r>
              <a:rPr lang="en-DE" sz="1600" b="1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D35CF-E0C8-7450-ABF2-92B54389DA11}"/>
              </a:ext>
            </a:extLst>
          </p:cNvPr>
          <p:cNvSpPr txBox="1"/>
          <p:nvPr/>
        </p:nvSpPr>
        <p:spPr>
          <a:xfrm>
            <a:off x="697594" y="1415380"/>
            <a:ext cx="3610317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71450" defTabSz="685800">
              <a:lnSpc>
                <a:spcPct val="150000"/>
              </a:lnSpc>
              <a:spcAft>
                <a:spcPts val="600"/>
              </a:spcAft>
              <a:buClr>
                <a:srgbClr val="0066A1"/>
              </a:buClr>
            </a:pPr>
            <a:r>
              <a:rPr lang="en-US" sz="1600" b="1" dirty="0"/>
              <a:t>Architecture features</a:t>
            </a:r>
            <a:r>
              <a:rPr lang="en-DE" sz="16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176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4D4E-A629-AC2F-C221-42D204DB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Diagrams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B688A-5C5D-E131-672B-EB332963E9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77B3CE4-FFBA-AC7D-0789-942044073668}"/>
              </a:ext>
            </a:extLst>
          </p:cNvPr>
          <p:cNvSpPr txBox="1">
            <a:spLocks/>
          </p:cNvSpPr>
          <p:nvPr/>
        </p:nvSpPr>
        <p:spPr>
          <a:xfrm>
            <a:off x="411761" y="3801569"/>
            <a:ext cx="8732240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Fig. 8. HLS</a:t>
            </a:r>
            <a:r>
              <a:rPr lang="ru-RU" sz="1200" dirty="0"/>
              <a:t> </a:t>
            </a:r>
            <a:r>
              <a:rPr lang="en-US" sz="1200" dirty="0"/>
              <a:t>IP signal diagram.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0970460-2341-2DE0-D26B-7693C1D0FC51}"/>
              </a:ext>
            </a:extLst>
          </p:cNvPr>
          <p:cNvSpPr txBox="1">
            <a:spLocks/>
          </p:cNvSpPr>
          <p:nvPr/>
        </p:nvSpPr>
        <p:spPr>
          <a:xfrm>
            <a:off x="411760" y="2314631"/>
            <a:ext cx="8732240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Fig. 7. HDL</a:t>
            </a:r>
            <a:r>
              <a:rPr lang="ru-RU" sz="1200" dirty="0"/>
              <a:t> </a:t>
            </a:r>
            <a:r>
              <a:rPr lang="en-US" sz="1200" dirty="0"/>
              <a:t>IP signal diagram.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545A84-7A72-D117-55BC-660A93C6D9AA}"/>
              </a:ext>
            </a:extLst>
          </p:cNvPr>
          <p:cNvGrpSpPr/>
          <p:nvPr/>
        </p:nvGrpSpPr>
        <p:grpSpPr>
          <a:xfrm>
            <a:off x="1" y="3274410"/>
            <a:ext cx="467340" cy="527159"/>
            <a:chOff x="0" y="3133064"/>
            <a:chExt cx="467340" cy="5271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9E70DB2-5808-A2BD-679D-F910FEA91A09}"/>
                </a:ext>
              </a:extLst>
            </p:cNvPr>
            <p:cNvSpPr/>
            <p:nvPr/>
          </p:nvSpPr>
          <p:spPr>
            <a:xfrm>
              <a:off x="0" y="3169282"/>
              <a:ext cx="411760" cy="43928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BFDC25-9809-9D37-F2C5-DE1AA2EB02E5}"/>
                </a:ext>
              </a:extLst>
            </p:cNvPr>
            <p:cNvSpPr txBox="1"/>
            <p:nvPr/>
          </p:nvSpPr>
          <p:spPr>
            <a:xfrm>
              <a:off x="55580" y="3133064"/>
              <a:ext cx="411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CLK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E1B38C-68C8-F017-C68C-9D086BD222FC}"/>
                </a:ext>
              </a:extLst>
            </p:cNvPr>
            <p:cNvSpPr txBox="1"/>
            <p:nvPr/>
          </p:nvSpPr>
          <p:spPr>
            <a:xfrm>
              <a:off x="0" y="3273533"/>
              <a:ext cx="4673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SCLK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DD2D52-9638-5F8D-CECA-E799D706A209}"/>
                </a:ext>
              </a:extLst>
            </p:cNvPr>
            <p:cNvSpPr txBox="1"/>
            <p:nvPr/>
          </p:nvSpPr>
          <p:spPr>
            <a:xfrm>
              <a:off x="0" y="3414002"/>
              <a:ext cx="4673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MOSI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11D78EB-4CB6-7E90-845B-74080603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1" y="1507045"/>
            <a:ext cx="8732239" cy="78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AAE7A7-67BE-9340-3B07-7DF6B9342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2" y="2952351"/>
            <a:ext cx="8732239" cy="7975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4DEC69E-CDFE-5496-CA33-7C3A9C0B4E1F}"/>
              </a:ext>
            </a:extLst>
          </p:cNvPr>
          <p:cNvGrpSpPr/>
          <p:nvPr/>
        </p:nvGrpSpPr>
        <p:grpSpPr>
          <a:xfrm>
            <a:off x="1" y="1816270"/>
            <a:ext cx="467340" cy="527159"/>
            <a:chOff x="0" y="3133064"/>
            <a:chExt cx="467340" cy="52715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DD858E-CD7C-DDDD-D675-15EA9B183D58}"/>
                </a:ext>
              </a:extLst>
            </p:cNvPr>
            <p:cNvSpPr/>
            <p:nvPr/>
          </p:nvSpPr>
          <p:spPr>
            <a:xfrm>
              <a:off x="0" y="3169282"/>
              <a:ext cx="411760" cy="43928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AF9262-15A1-CA9E-0152-50060D7C8F00}"/>
                </a:ext>
              </a:extLst>
            </p:cNvPr>
            <p:cNvSpPr txBox="1"/>
            <p:nvPr/>
          </p:nvSpPr>
          <p:spPr>
            <a:xfrm>
              <a:off x="55580" y="3133064"/>
              <a:ext cx="411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CLK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91460F-DA52-3B7E-7F57-EADAFD4723F6}"/>
                </a:ext>
              </a:extLst>
            </p:cNvPr>
            <p:cNvSpPr txBox="1"/>
            <p:nvPr/>
          </p:nvSpPr>
          <p:spPr>
            <a:xfrm>
              <a:off x="0" y="3273533"/>
              <a:ext cx="4673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SCLK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0F4A1A-FAE2-5FC6-0D9C-B5BA83717F14}"/>
                </a:ext>
              </a:extLst>
            </p:cNvPr>
            <p:cNvSpPr txBox="1"/>
            <p:nvPr/>
          </p:nvSpPr>
          <p:spPr>
            <a:xfrm>
              <a:off x="0" y="3414002"/>
              <a:ext cx="4673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MOSI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26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EC7CA-6FEA-A122-C0A8-CCE0CEED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1A59-24C2-0115-95D4-86ADB7B3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3AE88-0F46-3102-6D05-05A21E840E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FA686D-5123-ADA5-E0D5-6565A390AA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/>
              <a:t>Comparison of FPGA </a:t>
            </a:r>
            <a:r>
              <a:rPr lang="en-GB" sz="1600" dirty="0"/>
              <a:t>controllers' performance</a:t>
            </a:r>
            <a:endParaRPr lang="en-DE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189DB2-56A3-7C2D-EFCB-181E3C3938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2290" y="1378460"/>
            <a:ext cx="4255132" cy="2560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4D7340-0C3A-1F88-753F-4AED3F5A0E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38844" y="1358621"/>
            <a:ext cx="4250065" cy="2599969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9940C09-0384-3074-85E1-2EECC3E0F5ED}"/>
              </a:ext>
            </a:extLst>
          </p:cNvPr>
          <p:cNvSpPr txBox="1">
            <a:spLocks/>
          </p:cNvSpPr>
          <p:nvPr/>
        </p:nvSpPr>
        <p:spPr>
          <a:xfrm>
            <a:off x="525619" y="3999848"/>
            <a:ext cx="3380445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Fig. 9. </a:t>
            </a:r>
            <a:r>
              <a:rPr lang="de-DE" sz="1200" dirty="0"/>
              <a:t>Fc(1MHz, LEDs)</a:t>
            </a:r>
            <a:endParaRPr lang="en-US" sz="12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44285A-9AFE-225F-FD53-23CF2ABAA349}"/>
              </a:ext>
            </a:extLst>
          </p:cNvPr>
          <p:cNvSpPr txBox="1">
            <a:spLocks/>
          </p:cNvSpPr>
          <p:nvPr/>
        </p:nvSpPr>
        <p:spPr>
          <a:xfrm>
            <a:off x="5073654" y="3994521"/>
            <a:ext cx="3380445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Fig. 10 </a:t>
            </a:r>
            <a:r>
              <a:rPr lang="de-DE" sz="1200" dirty="0"/>
              <a:t>Fc(SCLK, 30)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0546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1E6-3E43-E47D-3054-C1D0FF25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F5F0-AA72-E03E-5B91-B566885D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F0854-71F0-C206-6AD2-23132F7B25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CDD659-E3CF-A89B-269D-632CB4A8AB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/>
              <a:t>Comparison of FPGA Resources Footprints</a:t>
            </a:r>
            <a:endParaRPr lang="en-DE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B2208A-4B84-CC5E-4DC9-9DC274C01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54970"/>
              </p:ext>
            </p:extLst>
          </p:nvPr>
        </p:nvGraphicFramePr>
        <p:xfrm>
          <a:off x="1368759" y="1796291"/>
          <a:ext cx="6406482" cy="155091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67747">
                  <a:extLst>
                    <a:ext uri="{9D8B030D-6E8A-4147-A177-3AD203B41FA5}">
                      <a16:colId xmlns:a16="http://schemas.microsoft.com/office/drawing/2014/main" val="1699742929"/>
                    </a:ext>
                  </a:extLst>
                </a:gridCol>
                <a:gridCol w="1067747">
                  <a:extLst>
                    <a:ext uri="{9D8B030D-6E8A-4147-A177-3AD203B41FA5}">
                      <a16:colId xmlns:a16="http://schemas.microsoft.com/office/drawing/2014/main" val="4179257959"/>
                    </a:ext>
                  </a:extLst>
                </a:gridCol>
                <a:gridCol w="1067747">
                  <a:extLst>
                    <a:ext uri="{9D8B030D-6E8A-4147-A177-3AD203B41FA5}">
                      <a16:colId xmlns:a16="http://schemas.microsoft.com/office/drawing/2014/main" val="4267378732"/>
                    </a:ext>
                  </a:extLst>
                </a:gridCol>
                <a:gridCol w="1067747">
                  <a:extLst>
                    <a:ext uri="{9D8B030D-6E8A-4147-A177-3AD203B41FA5}">
                      <a16:colId xmlns:a16="http://schemas.microsoft.com/office/drawing/2014/main" val="3436645451"/>
                    </a:ext>
                  </a:extLst>
                </a:gridCol>
                <a:gridCol w="1067747">
                  <a:extLst>
                    <a:ext uri="{9D8B030D-6E8A-4147-A177-3AD203B41FA5}">
                      <a16:colId xmlns:a16="http://schemas.microsoft.com/office/drawing/2014/main" val="54163955"/>
                    </a:ext>
                  </a:extLst>
                </a:gridCol>
                <a:gridCol w="1067747">
                  <a:extLst>
                    <a:ext uri="{9D8B030D-6E8A-4147-A177-3AD203B41FA5}">
                      <a16:colId xmlns:a16="http://schemas.microsoft.com/office/drawing/2014/main" val="18503588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HDL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HLS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AXI4-lite (30LEDs)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Occupied by other blocks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Available in Zynq7020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846036"/>
                  </a:ext>
                </a:extLst>
              </a:tr>
              <a:tr h="58566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Lookup tables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375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921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559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691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53200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450366"/>
                  </a:ext>
                </a:extLst>
              </a:tr>
              <a:tr h="431853">
                <a:tc>
                  <a:txBody>
                    <a:bodyPr/>
                    <a:lstStyle/>
                    <a:p>
                      <a:r>
                        <a:rPr lang="en-US" dirty="0"/>
                        <a:t>Flip-flops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148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1350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737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106400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995516"/>
                  </a:ext>
                </a:extLst>
              </a:tr>
            </a:tbl>
          </a:graphicData>
        </a:graphic>
      </p:graphicFrame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46CC555-CE33-BE61-7550-00A4E990507C}"/>
              </a:ext>
            </a:extLst>
          </p:cNvPr>
          <p:cNvSpPr txBox="1">
            <a:spLocks/>
          </p:cNvSpPr>
          <p:nvPr/>
        </p:nvSpPr>
        <p:spPr>
          <a:xfrm>
            <a:off x="2881777" y="3489673"/>
            <a:ext cx="3380445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Table 2. FPGA resources utilization.</a:t>
            </a:r>
          </a:p>
        </p:txBody>
      </p:sp>
    </p:spTree>
    <p:extLst>
      <p:ext uri="{BB962C8B-B14F-4D97-AF65-F5344CB8AC3E}">
        <p14:creationId xmlns:p14="http://schemas.microsoft.com/office/powerpoint/2010/main" val="200095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2076-987D-C47A-39AF-5DE22696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and Outlook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4F32A-1473-5E67-0CCB-7EC951E700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8B77E-3C68-2905-745C-4F62436BB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49" y="938213"/>
            <a:ext cx="7305675" cy="3315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Requested SK9822-compatible IP cores were developed.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study was conducted on HDL and HLS approaches.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Resulting IP may be used for scalability-sensitive applications.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HLS has room for improvement.</a:t>
            </a:r>
          </a:p>
        </p:txBody>
      </p:sp>
    </p:spTree>
    <p:extLst>
      <p:ext uri="{BB962C8B-B14F-4D97-AF65-F5344CB8AC3E}">
        <p14:creationId xmlns:p14="http://schemas.microsoft.com/office/powerpoint/2010/main" val="391839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C8DB0-4012-3946-F46A-C53E621F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8AE9-4F43-B9F6-BC39-6FA763C2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813DC-2B0F-4176-1FFB-1F9F370459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EF2F9-98C0-0223-5A94-8F8746C0E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DE" sz="1600" dirty="0"/>
              <a:t>System </a:t>
            </a:r>
            <a:r>
              <a:rPr lang="en-US" sz="1600" dirty="0"/>
              <a:t>Framerate Formula </a:t>
            </a:r>
            <a:endParaRPr lang="en-DE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1B92A-1D40-37CD-35A3-7770D361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07731"/>
            <a:ext cx="7772400" cy="699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2218D-4603-F5B1-BEB1-1475D040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07332"/>
            <a:ext cx="7772400" cy="15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00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16B0F-7218-1CFF-31B8-15A145A9B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3FEE-C287-3622-19B2-9EE2FBAD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D1148-57E1-4C8E-5138-E6E3340C78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D24464-44DC-C5AA-19FF-02ED2F826C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/>
              <a:t>Comparison of FPGA </a:t>
            </a:r>
            <a:r>
              <a:rPr lang="en-GB" sz="1600" dirty="0"/>
              <a:t>systems' performance</a:t>
            </a:r>
            <a:endParaRPr lang="en-DE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03EB6-62B2-A6F4-E993-5626830E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370" y="1358622"/>
            <a:ext cx="4244971" cy="2599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BB9F25-3ECC-7748-E4B3-004AC169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75276" y="1358621"/>
            <a:ext cx="4177201" cy="2599969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000E91B-5A90-FDBC-3044-A7B3D499A4A0}"/>
              </a:ext>
            </a:extLst>
          </p:cNvPr>
          <p:cNvSpPr txBox="1">
            <a:spLocks/>
          </p:cNvSpPr>
          <p:nvPr/>
        </p:nvSpPr>
        <p:spPr>
          <a:xfrm>
            <a:off x="525619" y="3999848"/>
            <a:ext cx="3380445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Fig. 11. FPGA </a:t>
            </a:r>
            <a:r>
              <a:rPr lang="de-DE" sz="1200" dirty="0"/>
              <a:t>Fs(1MHz, LEDs)</a:t>
            </a:r>
            <a:endParaRPr lang="en-US" sz="12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4903AE9-F418-9E30-DB26-29A895293A29}"/>
              </a:ext>
            </a:extLst>
          </p:cNvPr>
          <p:cNvSpPr txBox="1">
            <a:spLocks/>
          </p:cNvSpPr>
          <p:nvPr/>
        </p:nvSpPr>
        <p:spPr>
          <a:xfrm>
            <a:off x="5073654" y="3994521"/>
            <a:ext cx="3380445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Fig. 12. FPGA </a:t>
            </a:r>
            <a:r>
              <a:rPr lang="de-DE" sz="1200" dirty="0"/>
              <a:t>Fs(CLK, 30)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1282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1E6-3E43-E47D-3054-C1D0FF25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F5F0-AA72-E03E-5B91-B566885D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F0854-71F0-C206-6AD2-23132F7B25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CDD659-E3CF-A89B-269D-632CB4A8AB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/>
              <a:t>Arduino UNO </a:t>
            </a:r>
            <a:r>
              <a:rPr lang="en-GB" sz="1600" dirty="0"/>
              <a:t>performance</a:t>
            </a:r>
            <a:endParaRPr lang="en-DE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3C4E95-6A0C-D13E-E521-EB1051E5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2290" y="1399373"/>
            <a:ext cx="4255132" cy="2518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1240AF-6863-3827-5774-2CBAF1E0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6410" y="1358621"/>
            <a:ext cx="3554934" cy="2599969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A2EE86-A7C2-B4E0-1D07-985BF88C746A}"/>
              </a:ext>
            </a:extLst>
          </p:cNvPr>
          <p:cNvSpPr txBox="1">
            <a:spLocks/>
          </p:cNvSpPr>
          <p:nvPr/>
        </p:nvSpPr>
        <p:spPr>
          <a:xfrm>
            <a:off x="525619" y="3999848"/>
            <a:ext cx="3380445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Fig. 13. MCU </a:t>
            </a:r>
            <a:r>
              <a:rPr lang="de-DE" sz="1200" dirty="0"/>
              <a:t>Fs(1MHz, LEDs)</a:t>
            </a:r>
            <a:endParaRPr lang="en-US" sz="12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7C501F-EC0F-C47C-60F4-B4031B9DF955}"/>
              </a:ext>
            </a:extLst>
          </p:cNvPr>
          <p:cNvSpPr txBox="1">
            <a:spLocks/>
          </p:cNvSpPr>
          <p:nvPr/>
        </p:nvSpPr>
        <p:spPr>
          <a:xfrm>
            <a:off x="5073654" y="3994521"/>
            <a:ext cx="3380445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Fig. 14. MCU </a:t>
            </a:r>
            <a:r>
              <a:rPr lang="de-DE" sz="1200" dirty="0"/>
              <a:t>Fs(CLK, 30)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113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57933-794F-491C-6017-06ACAA7DD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1F1-8FAD-A9D9-A8C8-B34BD36C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3750A-B0BF-82F0-B053-69E03A0A85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A9004E4-4358-CCCC-28F2-26954FA7A5D6}"/>
              </a:ext>
            </a:extLst>
          </p:cNvPr>
          <p:cNvSpPr txBox="1">
            <a:spLocks/>
          </p:cNvSpPr>
          <p:nvPr/>
        </p:nvSpPr>
        <p:spPr>
          <a:xfrm>
            <a:off x="4110038" y="4127758"/>
            <a:ext cx="4624386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Fig. 1. LED chains and Zynq7000.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A8C452-32D6-66DA-17DC-CFEA42C53B29}"/>
              </a:ext>
            </a:extLst>
          </p:cNvPr>
          <p:cNvGrpSpPr/>
          <p:nvPr/>
        </p:nvGrpSpPr>
        <p:grpSpPr>
          <a:xfrm>
            <a:off x="4110039" y="860048"/>
            <a:ext cx="4624387" cy="3239800"/>
            <a:chOff x="4110038" y="706160"/>
            <a:chExt cx="4624387" cy="3239800"/>
          </a:xfrm>
        </p:grpSpPr>
        <p:pic>
          <p:nvPicPr>
            <p:cNvPr id="12" name="Picture 11" descr="A diagram of a computer system&#10;&#10;Description automatically generated">
              <a:extLst>
                <a:ext uri="{FF2B5EF4-FFF2-40B4-BE49-F238E27FC236}">
                  <a16:creationId xmlns:a16="http://schemas.microsoft.com/office/drawing/2014/main" id="{0E56FB94-E089-1F2A-34AD-049B789B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445" y="706160"/>
              <a:ext cx="3084950" cy="3239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5F1062-DAB5-62AE-2403-32C6668B5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08"/>
            <a:stretch/>
          </p:blipFill>
          <p:spPr>
            <a:xfrm>
              <a:off x="4222170" y="1331115"/>
              <a:ext cx="1350420" cy="145999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FB43B4-C5A8-EA74-574D-E1FDE92C9B13}"/>
                </a:ext>
              </a:extLst>
            </p:cNvPr>
            <p:cNvSpPr/>
            <p:nvPr/>
          </p:nvSpPr>
          <p:spPr>
            <a:xfrm>
              <a:off x="4110038" y="706160"/>
              <a:ext cx="4624387" cy="3239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A970CA-6DA4-5611-ED6C-965D9BAFD7A9}"/>
              </a:ext>
            </a:extLst>
          </p:cNvPr>
          <p:cNvSpPr txBox="1">
            <a:spLocks/>
          </p:cNvSpPr>
          <p:nvPr/>
        </p:nvSpPr>
        <p:spPr>
          <a:xfrm>
            <a:off x="409574" y="946298"/>
            <a:ext cx="3538539" cy="3673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Char char="▸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/>
              <a:t>LED chains: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Controlled by a serial protocol.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Can be controlled by software or hardware.</a:t>
            </a:r>
          </a:p>
          <a:p>
            <a:pPr>
              <a:lnSpc>
                <a:spcPct val="150000"/>
              </a:lnSpc>
            </a:pPr>
            <a:r>
              <a:rPr lang="de-DE" dirty="0"/>
              <a:t>Intellectual property (IP) core design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Zynq7000 is the selected hardware platform.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Two approaches were studied: hardware description language (HDL) and high-level synthesis (HLS).</a:t>
            </a:r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516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D14B-75AF-5CA0-FFF1-5527C256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D3CB-E80D-36F8-7514-F896E24AAA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B6E82C5-DE72-A244-CFF9-DDED69FBB43F}"/>
              </a:ext>
            </a:extLst>
          </p:cNvPr>
          <p:cNvSpPr txBox="1">
            <a:spLocks/>
          </p:cNvSpPr>
          <p:nvPr/>
        </p:nvSpPr>
        <p:spPr>
          <a:xfrm>
            <a:off x="5035551" y="4024631"/>
            <a:ext cx="3616894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Table. 1. Use cases.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5F11413-A0B3-3B2A-B033-52D1ECAC4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556" y="998071"/>
            <a:ext cx="4117692" cy="35351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SK9822-compatible controller must be developed</a:t>
            </a:r>
            <a:r>
              <a:rPr lang="ru-RU" sz="1400" dirty="0"/>
              <a:t> </a:t>
            </a:r>
            <a:r>
              <a:rPr lang="en-US" sz="1400" dirty="0"/>
              <a:t>and documented.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SW developers use memory-mapped interface to exchange data with CPU.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HW developers integrate controller into the system.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The final IP core will consist of the most effective approaches identified during the study.</a:t>
            </a:r>
          </a:p>
          <a:p>
            <a:pPr>
              <a:lnSpc>
                <a:spcPct val="150000"/>
              </a:lnSpc>
            </a:pPr>
            <a:endParaRPr lang="en-US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A3BD479-7AE4-4A1C-25CA-956FBB31D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071957"/>
              </p:ext>
            </p:extLst>
          </p:nvPr>
        </p:nvGraphicFramePr>
        <p:xfrm>
          <a:off x="5035550" y="1010034"/>
          <a:ext cx="3616896" cy="2979844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16006388"/>
                    </a:ext>
                  </a:extLst>
                </a:gridCol>
                <a:gridCol w="1584896">
                  <a:extLst>
                    <a:ext uri="{9D8B030D-6E8A-4147-A177-3AD203B41FA5}">
                      <a16:colId xmlns:a16="http://schemas.microsoft.com/office/drawing/2014/main" val="2360830888"/>
                    </a:ext>
                  </a:extLst>
                </a:gridCol>
              </a:tblGrid>
              <a:tr h="482263">
                <a:tc>
                  <a:txBody>
                    <a:bodyPr/>
                    <a:lstStyle/>
                    <a:p>
                      <a:r>
                        <a:rPr lang="en-US" sz="1200" b="1" dirty="0"/>
                        <a:t>Software</a:t>
                      </a:r>
                    </a:p>
                    <a:p>
                      <a:r>
                        <a:rPr lang="en-US" sz="1200" b="1" dirty="0"/>
                        <a:t>Developer</a:t>
                      </a:r>
                      <a:endParaRPr lang="de-DE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H</a:t>
                      </a:r>
                      <a:r>
                        <a:rPr lang="de-DE" sz="1200" b="1" dirty="0"/>
                        <a:t>ardware</a:t>
                      </a:r>
                    </a:p>
                    <a:p>
                      <a:r>
                        <a:rPr lang="de-DE" sz="1200" b="1" dirty="0"/>
                        <a:t>Developer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066461"/>
                  </a:ext>
                </a:extLst>
              </a:tr>
              <a:tr h="359939">
                <a:tc>
                  <a:txBody>
                    <a:bodyPr/>
                    <a:lstStyle/>
                    <a:p>
                      <a:r>
                        <a:rPr lang="en-US" sz="1200" dirty="0"/>
                        <a:t>Full color switching</a:t>
                      </a:r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Adjust LED number</a:t>
                      </a:r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1160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Binary color switching</a:t>
                      </a:r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Limit brightness</a:t>
                      </a:r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157369"/>
                  </a:ext>
                </a:extLst>
              </a:tr>
              <a:tr h="482263">
                <a:tc>
                  <a:txBody>
                    <a:bodyPr/>
                    <a:lstStyle/>
                    <a:p>
                      <a:r>
                        <a:rPr lang="en-US" sz="1200" dirty="0"/>
                        <a:t>Global brightness control</a:t>
                      </a:r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Set default brightness</a:t>
                      </a:r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097329"/>
                  </a:ext>
                </a:extLst>
              </a:tr>
              <a:tr h="482263">
                <a:tc>
                  <a:txBody>
                    <a:bodyPr/>
                    <a:lstStyle/>
                    <a:p>
                      <a:r>
                        <a:rPr lang="en-US" sz="1200" dirty="0"/>
                        <a:t>Individual brightness control</a:t>
                      </a:r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4760"/>
                  </a:ext>
                </a:extLst>
              </a:tr>
              <a:tr h="482263">
                <a:tc>
                  <a:txBody>
                    <a:bodyPr/>
                    <a:lstStyle/>
                    <a:p>
                      <a:r>
                        <a:rPr lang="en-US" sz="1200" dirty="0"/>
                        <a:t>Select transmission flow</a:t>
                      </a:r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373199"/>
                  </a:ext>
                </a:extLst>
              </a:tr>
              <a:tr h="335253">
                <a:tc>
                  <a:txBody>
                    <a:bodyPr/>
                    <a:lstStyle/>
                    <a:p>
                      <a:r>
                        <a:rPr lang="en-US" sz="1200" dirty="0"/>
                        <a:t>Start transmission</a:t>
                      </a:r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03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98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4E2B-F24E-B14D-86C5-1766B850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Research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BC2B3-6146-EAA6-9A3F-5EF67AB93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267376"/>
            <a:ext cx="3524820" cy="321657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1600" dirty="0"/>
              <a:t>Design approaches</a:t>
            </a:r>
          </a:p>
          <a:p>
            <a:pPr lvl="1">
              <a:lnSpc>
                <a:spcPct val="160000"/>
              </a:lnSpc>
            </a:pPr>
            <a:r>
              <a:rPr lang="en-US" sz="1400" dirty="0"/>
              <a:t>HDL (Verilog / System Verilog)</a:t>
            </a:r>
          </a:p>
          <a:p>
            <a:pPr lvl="1">
              <a:lnSpc>
                <a:spcPct val="160000"/>
              </a:lnSpc>
            </a:pPr>
            <a:r>
              <a:rPr lang="en-US" sz="1400" dirty="0"/>
              <a:t>HLS (C / C++)</a:t>
            </a:r>
          </a:p>
          <a:p>
            <a:pPr>
              <a:lnSpc>
                <a:spcPct val="160000"/>
              </a:lnSpc>
            </a:pPr>
            <a:r>
              <a:rPr lang="en-US" sz="1600" dirty="0"/>
              <a:t>Performance evaluation</a:t>
            </a:r>
          </a:p>
          <a:p>
            <a:pPr lvl="1">
              <a:lnSpc>
                <a:spcPct val="160000"/>
              </a:lnSpc>
            </a:pPr>
            <a:r>
              <a:rPr lang="en-US" sz="1400" dirty="0"/>
              <a:t>Controller framerate</a:t>
            </a:r>
          </a:p>
          <a:p>
            <a:pPr lvl="1">
              <a:lnSpc>
                <a:spcPct val="160000"/>
              </a:lnSpc>
            </a:pPr>
            <a:r>
              <a:rPr lang="en-US" sz="1400" dirty="0"/>
              <a:t>System framerate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879A0-8369-3255-CEED-B12746628B8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D54B11-1422-301E-9D40-FB376E5CF3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Research Directions</a:t>
            </a:r>
            <a:endParaRPr lang="en-DE" sz="160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3FFA4B5-8446-2D28-3B36-8C9AD11DF407}"/>
              </a:ext>
            </a:extLst>
          </p:cNvPr>
          <p:cNvSpPr txBox="1">
            <a:spLocks/>
          </p:cNvSpPr>
          <p:nvPr/>
        </p:nvSpPr>
        <p:spPr>
          <a:xfrm>
            <a:off x="5039151" y="1267376"/>
            <a:ext cx="3524820" cy="3216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Char char="▸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sz="1600" dirty="0"/>
              <a:t>Measure resources footprint</a:t>
            </a:r>
          </a:p>
          <a:p>
            <a:pPr lvl="1">
              <a:lnSpc>
                <a:spcPct val="160000"/>
              </a:lnSpc>
            </a:pPr>
            <a:r>
              <a:rPr lang="en-US" sz="1400" dirty="0"/>
              <a:t>Look-Up Tables</a:t>
            </a:r>
          </a:p>
          <a:p>
            <a:pPr lvl="1">
              <a:lnSpc>
                <a:spcPct val="160000"/>
              </a:lnSpc>
            </a:pPr>
            <a:r>
              <a:rPr lang="en-US" sz="1400" dirty="0"/>
              <a:t>Flip-Flops</a:t>
            </a:r>
          </a:p>
          <a:p>
            <a:pPr>
              <a:lnSpc>
                <a:spcPct val="160000"/>
              </a:lnSpc>
            </a:pPr>
            <a:r>
              <a:rPr lang="en-US" sz="1600" dirty="0"/>
              <a:t>Estimate scalability</a:t>
            </a:r>
          </a:p>
          <a:p>
            <a:pPr lvl="1">
              <a:lnSpc>
                <a:spcPct val="160000"/>
              </a:lnSpc>
            </a:pPr>
            <a:r>
              <a:rPr lang="en-US" sz="1400" dirty="0"/>
              <a:t>Vertical</a:t>
            </a:r>
          </a:p>
          <a:p>
            <a:pPr lvl="1">
              <a:lnSpc>
                <a:spcPct val="160000"/>
              </a:lnSpc>
            </a:pPr>
            <a:r>
              <a:rPr lang="en-US" sz="1400" dirty="0"/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146610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E9E0-47AA-C0D8-2846-E01F2B4CC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BDF7-C48E-0DF2-BE9D-D9141942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Research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CAE01-43DE-C33E-5EF0-51E2AA22F5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1558D-690D-AB9F-D781-12484643FC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DE" sz="1600" dirty="0"/>
              <a:t>Controller </a:t>
            </a:r>
            <a:r>
              <a:rPr lang="en-US" sz="1600" dirty="0"/>
              <a:t>Framerate Formula</a:t>
            </a:r>
            <a:endParaRPr lang="en-DE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373A21-C337-AB1B-83A9-12E5ABFF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50" y="1288493"/>
            <a:ext cx="6680178" cy="28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3006-F0B5-B43B-983B-0DD672B76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B36-BCB7-CD63-2EE7-2939AA6B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</p:spPr>
        <p:txBody>
          <a:bodyPr anchor="b">
            <a:normAutofit/>
          </a:bodyPr>
          <a:lstStyle/>
          <a:p>
            <a:r>
              <a:rPr lang="en-DE" sz="2200" dirty="0"/>
              <a:t>Controller Design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8D0B08-D2FB-9118-8C09-EAD1CD730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49" y="1369218"/>
            <a:ext cx="3569277" cy="31799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SK9822 controller is wrapped in AXI interface.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SPI and Bytes Transmitter instances are optimized.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Inheritance should be replaced by multiplexing.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LED should be replaced by signals.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C51F1-F496-444B-6E16-7CEE7DDA42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82290" y="4654044"/>
            <a:ext cx="486659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DD97BEB-BAEF-0344-9D5C-EC73E478698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096DF6-1FD7-5F5D-BC6E-F9334FF03E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/>
          <a:p>
            <a:r>
              <a:rPr lang="en-US" sz="1600" dirty="0"/>
              <a:t>Internal Organization</a:t>
            </a:r>
            <a:endParaRPr lang="en-DE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BDBA4-5DA0-6008-87C1-2D728A983EF7}"/>
              </a:ext>
            </a:extLst>
          </p:cNvPr>
          <p:cNvSpPr txBox="1">
            <a:spLocks/>
          </p:cNvSpPr>
          <p:nvPr/>
        </p:nvSpPr>
        <p:spPr>
          <a:xfrm>
            <a:off x="4402511" y="4134706"/>
            <a:ext cx="4235470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Fig. 2. Object-oriented model of the controller.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F6E2E-957F-F224-5B54-D8F36880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75910" y="1108997"/>
            <a:ext cx="4488673" cy="296435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9328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3006-F0B5-B43B-983B-0DD672B76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B36-BCB7-CD63-2EE7-2939AA6B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Controller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C51F1-F496-444B-6E16-7CEE7DDA42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096DF6-1FD7-5F5D-BC6E-F9334FF03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dirty="0"/>
              <a:t>Runtime </a:t>
            </a:r>
            <a:r>
              <a:rPr lang="en-DE" sz="1600" dirty="0"/>
              <a:t>Scenario</a:t>
            </a:r>
            <a:r>
              <a:rPr lang="en-US" sz="1600" dirty="0"/>
              <a:t>s</a:t>
            </a:r>
            <a:endParaRPr lang="en-DE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CD80D4-F84C-6504-FE00-23D070E24BA2}"/>
              </a:ext>
            </a:extLst>
          </p:cNvPr>
          <p:cNvGrpSpPr/>
          <p:nvPr/>
        </p:nvGrpSpPr>
        <p:grpSpPr>
          <a:xfrm>
            <a:off x="5306678" y="752972"/>
            <a:ext cx="2613122" cy="3839829"/>
            <a:chOff x="5306678" y="752972"/>
            <a:chExt cx="2613122" cy="3839829"/>
          </a:xfrm>
        </p:grpSpPr>
        <p:sp>
          <p:nvSpPr>
            <p:cNvPr id="5" name="Text Placeholder 4">
              <a:extLst>
                <a:ext uri="{FF2B5EF4-FFF2-40B4-BE49-F238E27FC236}">
                  <a16:creationId xmlns:a16="http://schemas.microsoft.com/office/drawing/2014/main" id="{29E3FEC5-346C-EB80-34A7-04BADCF981BB}"/>
                </a:ext>
              </a:extLst>
            </p:cNvPr>
            <p:cNvSpPr txBox="1">
              <a:spLocks/>
            </p:cNvSpPr>
            <p:nvPr/>
          </p:nvSpPr>
          <p:spPr>
            <a:xfrm>
              <a:off x="5885618" y="4349249"/>
              <a:ext cx="1688190" cy="243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rgbClr val="0066A1"/>
                </a:buClr>
                <a:buFont typeface="LucidaGrande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LucidaGrande" charset="0"/>
                <a:buChar char="-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Wingdings" charset="2"/>
                <a:buChar char="§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Courier New" charset="0"/>
                <a:buChar char="o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Fig. 4. Acyclic scenario.</a:t>
              </a:r>
            </a:p>
          </p:txBody>
        </p:sp>
        <p:pic>
          <p:nvPicPr>
            <p:cNvPr id="9" name="Picture 8" descr="A diagram of a program&#10;&#10;Description automatically generated">
              <a:extLst>
                <a:ext uri="{FF2B5EF4-FFF2-40B4-BE49-F238E27FC236}">
                  <a16:creationId xmlns:a16="http://schemas.microsoft.com/office/drawing/2014/main" id="{C93E6C30-BAA9-EFF8-E143-775A898B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6678" y="752972"/>
              <a:ext cx="2613122" cy="359627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C8044F-A57F-7B01-F6B8-C8E585E5F4FB}"/>
              </a:ext>
            </a:extLst>
          </p:cNvPr>
          <p:cNvGrpSpPr/>
          <p:nvPr/>
        </p:nvGrpSpPr>
        <p:grpSpPr>
          <a:xfrm>
            <a:off x="1207470" y="1285997"/>
            <a:ext cx="2787369" cy="3306804"/>
            <a:chOff x="628650" y="1285997"/>
            <a:chExt cx="2787369" cy="3306804"/>
          </a:xfrm>
        </p:grpSpPr>
        <p:sp>
          <p:nvSpPr>
            <p:cNvPr id="4" name="Text Placeholder 4">
              <a:extLst>
                <a:ext uri="{FF2B5EF4-FFF2-40B4-BE49-F238E27FC236}">
                  <a16:creationId xmlns:a16="http://schemas.microsoft.com/office/drawing/2014/main" id="{615BC0F6-33C2-3B83-9788-264DB731AFEA}"/>
                </a:ext>
              </a:extLst>
            </p:cNvPr>
            <p:cNvSpPr txBox="1">
              <a:spLocks/>
            </p:cNvSpPr>
            <p:nvPr/>
          </p:nvSpPr>
          <p:spPr>
            <a:xfrm>
              <a:off x="1224200" y="4349249"/>
              <a:ext cx="1596268" cy="243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rgbClr val="0066A1"/>
                </a:buClr>
                <a:buFont typeface="LucidaGrande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LucidaGrande" charset="0"/>
                <a:buChar char="-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Wingdings" charset="2"/>
                <a:buChar char="§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Courier New" charset="0"/>
                <a:buChar char="o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Fig. 3. Cyclic scenario.</a:t>
              </a:r>
            </a:p>
          </p:txBody>
        </p:sp>
        <p:pic>
          <p:nvPicPr>
            <p:cNvPr id="12" name="Picture 11" descr="A diagram of a application&#10;&#10;Description automatically generated">
              <a:extLst>
                <a:ext uri="{FF2B5EF4-FFF2-40B4-BE49-F238E27FC236}">
                  <a16:creationId xmlns:a16="http://schemas.microsoft.com/office/drawing/2014/main" id="{B1B197A4-06C2-B0A7-F24E-4CE539356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1285997"/>
              <a:ext cx="2787369" cy="3063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37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62D90-AA69-A6F3-4C07-FF5C65168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AEC4-2871-2AB6-726E-69779B9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Controller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D9295-FA03-9F39-BF9F-29237FC0B0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F965D3-060F-ECC1-6A8A-72FBD550E0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dirty="0"/>
              <a:t>Synchronous Start</a:t>
            </a:r>
            <a:endParaRPr lang="en-DE" sz="16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D740B7F-EDD3-F057-9177-4FBFEE850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509792"/>
            <a:ext cx="3251863" cy="28444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Synchronous start is a feature.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SCLK is shared.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I/O are optimized.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Main controller must be selected.</a:t>
            </a:r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7BF2E-66A8-4DAF-8D56-E7278AFFE4EB}"/>
              </a:ext>
            </a:extLst>
          </p:cNvPr>
          <p:cNvGrpSpPr/>
          <p:nvPr/>
        </p:nvGrpSpPr>
        <p:grpSpPr>
          <a:xfrm>
            <a:off x="4027978" y="631915"/>
            <a:ext cx="4666164" cy="3882674"/>
            <a:chOff x="4027978" y="574501"/>
            <a:chExt cx="4666164" cy="3882674"/>
          </a:xfrm>
        </p:grpSpPr>
        <p:sp>
          <p:nvSpPr>
            <p:cNvPr id="4" name="Text Placeholder 4">
              <a:extLst>
                <a:ext uri="{FF2B5EF4-FFF2-40B4-BE49-F238E27FC236}">
                  <a16:creationId xmlns:a16="http://schemas.microsoft.com/office/drawing/2014/main" id="{A2787068-9782-C928-7515-4845EDAD011E}"/>
                </a:ext>
              </a:extLst>
            </p:cNvPr>
            <p:cNvSpPr txBox="1">
              <a:spLocks/>
            </p:cNvSpPr>
            <p:nvPr/>
          </p:nvSpPr>
          <p:spPr>
            <a:xfrm>
              <a:off x="4777571" y="4213623"/>
              <a:ext cx="3166978" cy="243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rgbClr val="0066A1"/>
                </a:buClr>
                <a:buFont typeface="LucidaGrande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LucidaGrande" charset="0"/>
                <a:buChar char="-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Wingdings" charset="2"/>
                <a:buChar char="§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66A1"/>
                </a:buClr>
                <a:buFont typeface="Courier New" charset="0"/>
                <a:buChar char="o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Fig. 5. Cyclic scenario + synchronous start.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57635A-C0CA-E29C-D9FF-EDD9CE288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7978" y="574501"/>
              <a:ext cx="4666164" cy="3639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650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6684-92D2-9F8C-1114-460AA6B5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on high level synthesis (HLS)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AEE0D-9C75-B370-0838-0D4FE5E56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509791"/>
            <a:ext cx="3886200" cy="21494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C/C++ functions are translated into RTL.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Provides a higher level of abstraction.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Applicability is a question.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Results comparison is the motivation.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18EE2-4AB9-7971-DE52-4E6F96E7F67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B8F49-2A36-E389-0A6A-4F627A22F3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/>
              <a:t>Introduction</a:t>
            </a:r>
            <a:endParaRPr lang="de-DE" sz="1600" dirty="0"/>
          </a:p>
        </p:txBody>
      </p:sp>
      <p:pic>
        <p:nvPicPr>
          <p:cNvPr id="13" name="Picture 12" descr="A diagram of a diagram of a tool&#10;&#10;Description automatically generated">
            <a:extLst>
              <a:ext uri="{FF2B5EF4-FFF2-40B4-BE49-F238E27FC236}">
                <a16:creationId xmlns:a16="http://schemas.microsoft.com/office/drawing/2014/main" id="{D80A23D2-461F-FA22-FE0B-91888E41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73" y="1262698"/>
            <a:ext cx="4072353" cy="2149459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A978EB7-4188-D18C-9A8C-3BA47AEE7089}"/>
              </a:ext>
            </a:extLst>
          </p:cNvPr>
          <p:cNvSpPr txBox="1">
            <a:spLocks/>
          </p:cNvSpPr>
          <p:nvPr/>
        </p:nvSpPr>
        <p:spPr>
          <a:xfrm>
            <a:off x="5119426" y="3411073"/>
            <a:ext cx="3380445" cy="2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Fig. 6. AMD Vitis HLS overview.</a:t>
            </a:r>
          </a:p>
        </p:txBody>
      </p:sp>
    </p:spTree>
    <p:extLst>
      <p:ext uri="{BB962C8B-B14F-4D97-AF65-F5344CB8AC3E}">
        <p14:creationId xmlns:p14="http://schemas.microsoft.com/office/powerpoint/2010/main" val="147389413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DCI-113_Branded_PPT_Template_B_Final_FullScreen" id="{42F2A728-38A7-F741-8697-F23A46403293}" vid="{291ADA43-C1E7-0449-827C-A2959B3E2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639</Words>
  <Application>Microsoft Office PowerPoint</Application>
  <PresentationFormat>On-screen Show (16:9)</PresentationFormat>
  <Paragraphs>175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Abadi MT Condensed Light</vt:lpstr>
      <vt:lpstr>Arial</vt:lpstr>
      <vt:lpstr>Calibri</vt:lpstr>
      <vt:lpstr>Courier New</vt:lpstr>
      <vt:lpstr>LucidaGrande</vt:lpstr>
      <vt:lpstr>Wingdings</vt:lpstr>
      <vt:lpstr>Theme 1</vt:lpstr>
      <vt:lpstr>Controlling LED chains with FPGA </vt:lpstr>
      <vt:lpstr>Introduction</vt:lpstr>
      <vt:lpstr>Task Description</vt:lpstr>
      <vt:lpstr>Research Methodology</vt:lpstr>
      <vt:lpstr>Research Methodology</vt:lpstr>
      <vt:lpstr>Controller Design</vt:lpstr>
      <vt:lpstr>Controller Design</vt:lpstr>
      <vt:lpstr>Controller Design</vt:lpstr>
      <vt:lpstr>Study on high level synthesis (HLS)</vt:lpstr>
      <vt:lpstr>Study on high level synthesis (HLS)</vt:lpstr>
      <vt:lpstr>Signal Diagrams</vt:lpstr>
      <vt:lpstr>Results</vt:lpstr>
      <vt:lpstr>Results</vt:lpstr>
      <vt:lpstr>Summary and Outlook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Ignatev Daniil (MTN ESW)</cp:lastModifiedBy>
  <cp:revision>141</cp:revision>
  <dcterms:created xsi:type="dcterms:W3CDTF">2016-10-24T19:40:55Z</dcterms:created>
  <dcterms:modified xsi:type="dcterms:W3CDTF">2024-03-21T12:14:07Z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5a25aa-e944-415d-b7a7-40f6b9180b6b_Enabled">
    <vt:lpwstr>true</vt:lpwstr>
  </property>
  <property fmtid="{D5CDD505-2E9C-101B-9397-08002B2CF9AE}" pid="3" name="MSIP_Label_a15a25aa-e944-415d-b7a7-40f6b9180b6b_SetDate">
    <vt:lpwstr>2024-03-18T08:35:40Z</vt:lpwstr>
  </property>
  <property fmtid="{D5CDD505-2E9C-101B-9397-08002B2CF9AE}" pid="4" name="MSIP_Label_a15a25aa-e944-415d-b7a7-40f6b9180b6b_Method">
    <vt:lpwstr>Standard</vt:lpwstr>
  </property>
  <property fmtid="{D5CDD505-2E9C-101B-9397-08002B2CF9AE}" pid="5" name="MSIP_Label_a15a25aa-e944-415d-b7a7-40f6b9180b6b_Name">
    <vt:lpwstr>a15a25aa-e944-415d-b7a7-40f6b9180b6b</vt:lpwstr>
  </property>
  <property fmtid="{D5CDD505-2E9C-101B-9397-08002B2CF9AE}" pid="6" name="MSIP_Label_a15a25aa-e944-415d-b7a7-40f6b9180b6b_SiteId">
    <vt:lpwstr>eeb8d0e8-3544-41d3-aac6-934c309faf5a</vt:lpwstr>
  </property>
  <property fmtid="{D5CDD505-2E9C-101B-9397-08002B2CF9AE}" pid="7" name="MSIP_Label_a15a25aa-e944-415d-b7a7-40f6b9180b6b_ActionId">
    <vt:lpwstr>130c9880-b6a9-40e3-934c-9e329b7349ca</vt:lpwstr>
  </property>
  <property fmtid="{D5CDD505-2E9C-101B-9397-08002B2CF9AE}" pid="8" name="MSIP_Label_a15a25aa-e944-415d-b7a7-40f6b9180b6b_ContentBits">
    <vt:lpwstr>0</vt:lpwstr>
  </property>
</Properties>
</file>